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D0F1056-6069-00B9-C4CB-C6DDFB646B5C}" name="Cole, Aidan Patrick" initials="CP" userId="S::apcole@upenn.edu::9991dd56-70e3-40be-af0f-346a31f6ffd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25923B-89D7-472B-8A33-98C3E97C9FE5}" v="6675" dt="2022-02-17T22:23:23.7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4BD862-8CFC-4659-B2CC-CEBEB25549E4}" type="datetimeFigureOut">
              <a:t>2/17/2022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0D88F-AA66-4059-B0C1-6CD224E1FD1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15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0D88F-AA66-4059-B0C1-6CD224E1FD14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85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820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652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973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434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3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821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98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7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874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898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8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300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5AB15A-036B-45C7-86AC-B751616F9E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69" y="2471115"/>
            <a:ext cx="3882842" cy="272216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5400" b="1" dirty="0">
                <a:cs typeface="Calibri Light"/>
              </a:rPr>
              <a:t>Predicting Sea Level Rise Vulnerability in Los Angeles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86362" y="5312352"/>
            <a:ext cx="3882842" cy="8829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by Aidan Cole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0F04D79E-1DB0-468A-9035-F74E9A7DE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A1974-DC2C-480C-98F1-5AAC01A2C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746" y="3279605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                        </a:t>
            </a:r>
            <a:r>
              <a:rPr lang="en-US" sz="5200" b="1">
                <a:solidFill>
                  <a:srgbClr val="FFFFFF"/>
                </a:solidFill>
              </a:rPr>
              <a:t> Thank You!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BD535-B403-4C60-A5A3-465CB1C94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586" y="1932180"/>
            <a:ext cx="10058400" cy="331818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8000" b="1">
                <a:solidFill>
                  <a:srgbClr val="FFFFFF"/>
                </a:solidFill>
              </a:rPr>
              <a:t>Questions/</a:t>
            </a:r>
            <a:endParaRPr lang="en-US" sz="8000">
              <a:cs typeface="Calibri"/>
            </a:endParaRPr>
          </a:p>
          <a:p>
            <a:pPr marL="0" indent="0" algn="ctr">
              <a:buNone/>
            </a:pPr>
            <a:r>
              <a:rPr lang="en-US" sz="8000" b="1">
                <a:solidFill>
                  <a:srgbClr val="FFFFFF"/>
                </a:solidFill>
              </a:rPr>
              <a:t>Feedback?</a:t>
            </a:r>
            <a:r>
              <a:rPr lang="en-US" sz="8000" b="1" dirty="0">
                <a:solidFill>
                  <a:srgbClr val="FFFFFF"/>
                </a:solidFill>
              </a:rPr>
              <a:t> 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403800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16C29-39A4-466B-A589-CF9937DD9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245" y="66941"/>
            <a:ext cx="8267296" cy="1446550"/>
          </a:xfrm>
        </p:spPr>
        <p:txBody>
          <a:bodyPr>
            <a:normAutofit/>
          </a:bodyPr>
          <a:lstStyle/>
          <a:p>
            <a:r>
              <a:rPr lang="en-US" sz="4800" b="1" dirty="0"/>
              <a:t>Context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E4F87-6185-4FEA-ADA4-8E7A31CB2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39" y="1324214"/>
            <a:ext cx="5720338" cy="57564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500" dirty="0"/>
              <a:t>Climate change is expected to usher in increasing temperatures, increased precipitation/cases of drought, and increased rates of sea level rise on a global scale (more sea level rise in last 30 years than last century)</a:t>
            </a:r>
            <a:endParaRPr lang="en-US" sz="2500">
              <a:cs typeface="Calibri"/>
            </a:endParaRPr>
          </a:p>
          <a:p>
            <a:r>
              <a:rPr lang="en-US" sz="2500" dirty="0"/>
              <a:t>Climate researchers believe sea level rise will drive storm surge and wave run-up higher than current conditions, thus causing more frequent and extensive coastal flooding events</a:t>
            </a:r>
            <a:endParaRPr lang="en-US" sz="2500">
              <a:cs typeface="Calibri"/>
            </a:endParaRPr>
          </a:p>
          <a:p>
            <a:r>
              <a:rPr lang="en-US" sz="2500" dirty="0"/>
              <a:t>Sea level rise is a multi-faceted, complicated issue (ex. Economic, social, and environmental issues associated)</a:t>
            </a:r>
            <a:r>
              <a:rPr lang="en-US" sz="2400" dirty="0"/>
              <a:t> </a:t>
            </a:r>
            <a:r>
              <a:rPr lang="en-US" dirty="0"/>
              <a:t> </a:t>
            </a:r>
            <a:endParaRPr lang="en-US" dirty="0">
              <a:cs typeface="Calibri"/>
            </a:endParaRPr>
          </a:p>
        </p:txBody>
      </p:sp>
      <p:pic>
        <p:nvPicPr>
          <p:cNvPr id="7" name="Picture 7" descr="Chart&#10;&#10;Description automatically generated">
            <a:extLst>
              <a:ext uri="{FF2B5EF4-FFF2-40B4-BE49-F238E27FC236}">
                <a16:creationId xmlns:a16="http://schemas.microsoft.com/office/drawing/2014/main" id="{94D565A6-493D-40B4-BD99-A9E3C96B6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593" y="3933093"/>
            <a:ext cx="5269281" cy="27078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DA23DF-A6CD-4BDA-9C0F-3038F0BD6F58}"/>
              </a:ext>
            </a:extLst>
          </p:cNvPr>
          <p:cNvSpPr txBox="1"/>
          <p:nvPr/>
        </p:nvSpPr>
        <p:spPr>
          <a:xfrm>
            <a:off x="6722042" y="3496588"/>
            <a:ext cx="467429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More rise in last 30 than entire last century </a:t>
            </a:r>
          </a:p>
        </p:txBody>
      </p:sp>
      <p:pic>
        <p:nvPicPr>
          <p:cNvPr id="9" name="Picture 9" descr="A picture containing outdoor, ground, nature, shore&#10;&#10;Description automatically generated">
            <a:extLst>
              <a:ext uri="{FF2B5EF4-FFF2-40B4-BE49-F238E27FC236}">
                <a16:creationId xmlns:a16="http://schemas.microsoft.com/office/drawing/2014/main" id="{24ED631C-CC91-4612-ABDA-1CAA2EF85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031" y="873272"/>
            <a:ext cx="5269281" cy="246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252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95B05-2164-4003-B69B-CB5CE0332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57" y="-11817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cs typeface="Calibri Light"/>
              </a:rPr>
              <a:t>Los Angeles' Situation Pt. 1: Economy 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DA31E-D660-49DD-8D78-F9313DF62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611" y="883042"/>
            <a:ext cx="5818638" cy="321892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500" dirty="0">
                <a:cs typeface="Calibri" panose="020F0502020204030204"/>
              </a:rPr>
              <a:t>Sea level rise in LA will match global projections; increase of 5-24 in by 2050 and 17-66 in by 2100 </a:t>
            </a:r>
          </a:p>
          <a:p>
            <a:r>
              <a:rPr lang="en-US" sz="2500" dirty="0">
                <a:cs typeface="Calibri" panose="020F0502020204030204"/>
              </a:rPr>
              <a:t>City owns and maintains coastal infrastructure (2 power and wastewater treatment plants, Port of LA) that is currently vulnerable </a:t>
            </a:r>
          </a:p>
          <a:p>
            <a:pPr lvl="1"/>
            <a:r>
              <a:rPr lang="en-US" sz="2100" dirty="0">
                <a:ea typeface="+mn-lt"/>
                <a:cs typeface="+mn-lt"/>
              </a:rPr>
              <a:t>Port rakes in $63 </a:t>
            </a:r>
            <a:r>
              <a:rPr lang="en-US" sz="2100" dirty="0" err="1">
                <a:ea typeface="+mn-lt"/>
                <a:cs typeface="+mn-lt"/>
              </a:rPr>
              <a:t>bil</a:t>
            </a:r>
            <a:r>
              <a:rPr lang="en-US" sz="2100" dirty="0">
                <a:ea typeface="+mn-lt"/>
                <a:cs typeface="+mn-lt"/>
              </a:rPr>
              <a:t> for CA and $260 </a:t>
            </a:r>
            <a:r>
              <a:rPr lang="en-US" sz="2100" dirty="0" err="1">
                <a:ea typeface="+mn-lt"/>
                <a:cs typeface="+mn-lt"/>
              </a:rPr>
              <a:t>bil</a:t>
            </a:r>
            <a:r>
              <a:rPr lang="en-US" sz="2100" dirty="0">
                <a:ea typeface="+mn-lt"/>
                <a:cs typeface="+mn-lt"/>
              </a:rPr>
              <a:t> for US/year (40% of all imported goods, over 300,000 jobs)</a:t>
            </a:r>
          </a:p>
          <a:p>
            <a:pPr marL="457200" lvl="1" indent="0">
              <a:buNone/>
            </a:pPr>
            <a:endParaRPr lang="en-US" sz="2100" dirty="0">
              <a:ea typeface="+mn-lt"/>
              <a:cs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4B752F-B1E7-477E-8CAA-6F8812987033}"/>
              </a:ext>
            </a:extLst>
          </p:cNvPr>
          <p:cNvSpPr txBox="1"/>
          <p:nvPr/>
        </p:nvSpPr>
        <p:spPr>
          <a:xfrm>
            <a:off x="6870247" y="3909333"/>
            <a:ext cx="5138056" cy="278537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500" dirty="0">
                <a:cs typeface="Calibri"/>
              </a:rPr>
              <a:t>Economy is reliant on beach tourism (41 million tourists/year = over $17 </a:t>
            </a:r>
            <a:r>
              <a:rPr lang="en-US" sz="2500" dirty="0" err="1">
                <a:cs typeface="Calibri"/>
              </a:rPr>
              <a:t>bil</a:t>
            </a:r>
            <a:r>
              <a:rPr lang="en-US" sz="2500" dirty="0">
                <a:cs typeface="Calibri"/>
              </a:rPr>
              <a:t>) </a:t>
            </a:r>
          </a:p>
          <a:p>
            <a:pPr marL="285750" indent="-285750">
              <a:buFont typeface="Arial"/>
              <a:buChar char="•"/>
            </a:pPr>
            <a:r>
              <a:rPr lang="en-US" sz="2500" dirty="0">
                <a:cs typeface="Calibri"/>
              </a:rPr>
              <a:t>For 10-year flood event, building losses: $410 mil with 0.5 m rise, $800 mil with 1.4 m rise (50% of properties RESIDENTIAL)</a:t>
            </a:r>
          </a:p>
        </p:txBody>
      </p:sp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2A21CE94-86FF-4AEB-800A-9F6FBA708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15" y="4008514"/>
            <a:ext cx="4757058" cy="2433255"/>
          </a:xfrm>
          <a:prstGeom prst="rect">
            <a:avLst/>
          </a:prstGeom>
        </p:spPr>
      </p:pic>
      <p:pic>
        <p:nvPicPr>
          <p:cNvPr id="4" name="Picture 6" descr="A picture containing snow, outdoor, sky, nature&#10;&#10;Description automatically generated">
            <a:extLst>
              <a:ext uri="{FF2B5EF4-FFF2-40B4-BE49-F238E27FC236}">
                <a16:creationId xmlns:a16="http://schemas.microsoft.com/office/drawing/2014/main" id="{8265C3F2-9DFA-4A0A-91E5-03DA9DAD6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5261" y="941217"/>
            <a:ext cx="3957927" cy="2270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75D58C-7C83-4FB5-BFD5-394E3757D64A}"/>
              </a:ext>
            </a:extLst>
          </p:cNvPr>
          <p:cNvSpPr txBox="1"/>
          <p:nvPr/>
        </p:nvSpPr>
        <p:spPr>
          <a:xfrm>
            <a:off x="2209800" y="644434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Port of LA</a:t>
            </a:r>
            <a:endParaRPr lang="en-US" dirty="0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573DF-6254-4DDB-BA0D-6AFBBC3FA195}"/>
              </a:ext>
            </a:extLst>
          </p:cNvPr>
          <p:cNvSpPr txBox="1"/>
          <p:nvPr/>
        </p:nvSpPr>
        <p:spPr>
          <a:xfrm>
            <a:off x="6685190" y="3212647"/>
            <a:ext cx="39623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Coastal flooding event in Malibu, 2020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21009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9DA91-9004-4110-AB95-57788FCCA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45" y="-135916"/>
            <a:ext cx="10515600" cy="1325563"/>
          </a:xfrm>
        </p:spPr>
        <p:txBody>
          <a:bodyPr/>
          <a:lstStyle/>
          <a:p>
            <a:r>
              <a:rPr lang="en-US" b="1" dirty="0">
                <a:cs typeface="Calibri Light"/>
              </a:rPr>
              <a:t>Los Angeles' Situation Pt. 2: Social 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2064-7A5F-4ED9-9F28-142459078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146" y="875736"/>
            <a:ext cx="11757763" cy="3777228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>
                <a:cs typeface="Calibri"/>
              </a:rPr>
              <a:t>LA's culturally assets (i.e. museums and cultural centers) are deemed highly vulnerable to sea level rise because damage can affect buildings and their resources</a:t>
            </a:r>
            <a:endParaRPr lang="en-US"/>
          </a:p>
          <a:p>
            <a:pPr lvl="1"/>
            <a:r>
              <a:rPr lang="en-US" dirty="0">
                <a:cs typeface="Calibri"/>
              </a:rPr>
              <a:t> Loss of culture and social cohesion </a:t>
            </a:r>
          </a:p>
          <a:p>
            <a:r>
              <a:rPr lang="en-US" dirty="0">
                <a:cs typeface="Calibri"/>
              </a:rPr>
              <a:t>City demographic makeup is extremely diverse in terms of race, per capita income, education level, etc., and varies spatially. Thus...</a:t>
            </a:r>
          </a:p>
          <a:p>
            <a:r>
              <a:rPr lang="en-US" dirty="0">
                <a:cs typeface="Calibri"/>
              </a:rPr>
              <a:t>Sea level rise affects different populations in different ways</a:t>
            </a:r>
          </a:p>
          <a:p>
            <a:pPr lvl="1"/>
            <a:r>
              <a:rPr lang="en-US" dirty="0">
                <a:cs typeface="Calibri"/>
              </a:rPr>
              <a:t>Will exacerbate the underlying social preconditions of poverty; positive feedback loop </a:t>
            </a:r>
          </a:p>
          <a:p>
            <a:r>
              <a:rPr lang="en-US" dirty="0">
                <a:cs typeface="Calibri"/>
              </a:rPr>
              <a:t>Loss of jobs, residential homes, important roads and </a:t>
            </a:r>
            <a:r>
              <a:rPr lang="en-US" dirty="0" err="1">
                <a:cs typeface="Calibri"/>
              </a:rPr>
              <a:t>watersystems</a:t>
            </a:r>
            <a:r>
              <a:rPr lang="en-US" dirty="0">
                <a:cs typeface="Calibri"/>
              </a:rPr>
              <a:t> </a:t>
            </a:r>
          </a:p>
          <a:p>
            <a:pPr lvl="1"/>
            <a:r>
              <a:rPr lang="en-US" dirty="0">
                <a:cs typeface="Calibri"/>
              </a:rPr>
              <a:t>Car-reliant culture and lack of efficient public transit will make it harder to escape conditions and get assistance</a:t>
            </a:r>
          </a:p>
          <a:p>
            <a:r>
              <a:rPr lang="en-US" dirty="0">
                <a:cs typeface="Calibri"/>
              </a:rPr>
              <a:t>Human health risks and potential loss of life </a:t>
            </a:r>
          </a:p>
          <a:p>
            <a:pPr lvl="1"/>
            <a:r>
              <a:rPr lang="en-US" dirty="0">
                <a:cs typeface="Calibri"/>
              </a:rPr>
              <a:t>Drowning, hypothermia, electrocution, carbon monoxide poisoning, mold </a:t>
            </a:r>
            <a:r>
              <a:rPr lang="en-US" dirty="0" err="1">
                <a:cs typeface="Calibri"/>
              </a:rPr>
              <a:t>inhilation</a:t>
            </a:r>
            <a:r>
              <a:rPr lang="en-US" dirty="0">
                <a:cs typeface="Calibri"/>
              </a:rPr>
              <a:t>, starvation, mental issues </a:t>
            </a:r>
          </a:p>
          <a:p>
            <a:pPr lvl="1"/>
            <a:r>
              <a:rPr lang="en-US" dirty="0">
                <a:cs typeface="Calibri"/>
              </a:rPr>
              <a:t>According to the Population Reference Bureau, flooding is the third most common natural disaster-related cause of death in the US and its death toll will only increase as a result of sea level rise </a:t>
            </a:r>
          </a:p>
          <a:p>
            <a:pPr marL="457200" lvl="1" indent="0">
              <a:buNone/>
            </a:pPr>
            <a:endParaRPr lang="en-US" dirty="0">
              <a:cs typeface="Calibri"/>
            </a:endParaRPr>
          </a:p>
        </p:txBody>
      </p:sp>
      <p:pic>
        <p:nvPicPr>
          <p:cNvPr id="6" name="Picture 6" descr="Chart&#10;&#10;Description automatically generated">
            <a:extLst>
              <a:ext uri="{FF2B5EF4-FFF2-40B4-BE49-F238E27FC236}">
                <a16:creationId xmlns:a16="http://schemas.microsoft.com/office/drawing/2014/main" id="{515DB9D8-560A-4599-8DCA-007023595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58" y="4648570"/>
            <a:ext cx="4833257" cy="2143746"/>
          </a:xfrm>
          <a:prstGeom prst="rect">
            <a:avLst/>
          </a:prstGeom>
        </p:spPr>
      </p:pic>
      <p:pic>
        <p:nvPicPr>
          <p:cNvPr id="7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8D987E07-1AB3-4A40-B2B9-1E122C7FB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4675" y="4650921"/>
            <a:ext cx="2098221" cy="2084616"/>
          </a:xfrm>
          <a:prstGeom prst="rect">
            <a:avLst/>
          </a:prstGeom>
        </p:spPr>
      </p:pic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FECBD534-C305-4305-9138-ED15F2FDF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709" y="4653644"/>
            <a:ext cx="2524125" cy="202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07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38365-7C63-4714-B148-BC104933A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8" y="-70303"/>
            <a:ext cx="10515600" cy="1325563"/>
          </a:xfrm>
        </p:spPr>
        <p:txBody>
          <a:bodyPr/>
          <a:lstStyle/>
          <a:p>
            <a:r>
              <a:rPr lang="en-US" b="1" dirty="0">
                <a:cs typeface="Calibri Light"/>
              </a:rPr>
              <a:t>Los Angeles' Situation Pt 3: Environmental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67DDD-CEE0-41F3-9C6D-27C99C4A4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72" y="965655"/>
            <a:ext cx="6324600" cy="58426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100">
                <a:cs typeface="Calibri"/>
              </a:rPr>
              <a:t>Pollution of water systems from flooding is a huge concern, as trash and other toxic waste is swept up with excess water </a:t>
            </a:r>
          </a:p>
          <a:p>
            <a:pPr lvl="1"/>
            <a:r>
              <a:rPr lang="en-US" sz="2100" dirty="0">
                <a:cs typeface="Calibri"/>
              </a:rPr>
              <a:t>A majority of LA's coastal zone is urbanized; urban waste is prevalent and close to water already  </a:t>
            </a:r>
          </a:p>
          <a:p>
            <a:pPr lvl="1"/>
            <a:r>
              <a:rPr lang="en-US" sz="2100" dirty="0">
                <a:cs typeface="Calibri"/>
              </a:rPr>
              <a:t>Human and ecological health implications </a:t>
            </a:r>
          </a:p>
          <a:p>
            <a:r>
              <a:rPr lang="en-US" sz="2100">
                <a:cs typeface="Calibri"/>
              </a:rPr>
              <a:t>Only ecological asset that lies within the City's jurisdiction that would be affected is the Ballona Wetlands Ecological Reserve</a:t>
            </a:r>
          </a:p>
          <a:p>
            <a:pPr lvl="1"/>
            <a:r>
              <a:rPr lang="en-US" sz="2100" dirty="0">
                <a:cs typeface="Calibri"/>
              </a:rPr>
              <a:t>600-acre reserve; largest remaining coastal wetland in LA county, providing a plethora of important ecosystem services like nutrient cycling, wave attenuation, species protection, and water purification </a:t>
            </a:r>
          </a:p>
          <a:p>
            <a:pPr lvl="1"/>
            <a:r>
              <a:rPr lang="en-US" sz="2100">
                <a:cs typeface="Calibri"/>
              </a:rPr>
              <a:t>Habitated by a wide variety of plants and animals </a:t>
            </a:r>
          </a:p>
          <a:p>
            <a:pPr lvl="1"/>
            <a:r>
              <a:rPr lang="en-US" sz="2100" dirty="0">
                <a:cs typeface="Calibri"/>
              </a:rPr>
              <a:t>Creates opportunities for aesthetic, cultural, educational, recreational and research use </a:t>
            </a:r>
          </a:p>
          <a:p>
            <a:pPr lvl="2"/>
            <a:r>
              <a:rPr lang="en-US" sz="1700" dirty="0">
                <a:cs typeface="Calibri"/>
              </a:rPr>
              <a:t>As an Angelino, this area is very important to me  </a:t>
            </a:r>
          </a:p>
          <a:p>
            <a:pPr indent="0"/>
            <a:endParaRPr lang="en-US" dirty="0">
              <a:cs typeface="Calibri"/>
            </a:endParaRPr>
          </a:p>
        </p:txBody>
      </p:sp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ED200E4A-7079-4A5F-9952-1824F1FD3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1" y="845033"/>
            <a:ext cx="4354285" cy="31323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29A00F-0748-4559-9B60-B7A39FC16FA8}"/>
              </a:ext>
            </a:extLst>
          </p:cNvPr>
          <p:cNvSpPr txBox="1"/>
          <p:nvPr/>
        </p:nvSpPr>
        <p:spPr>
          <a:xfrm>
            <a:off x="7010400" y="3973285"/>
            <a:ext cx="534488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cs typeface="Calibri"/>
              </a:rPr>
              <a:t>Ballona Wetlands Ecological Reserve outlined </a:t>
            </a:r>
            <a:r>
              <a:rPr lang="en-US" sz="1600">
                <a:cs typeface="Calibri"/>
              </a:rPr>
              <a:t>in red </a:t>
            </a:r>
            <a:endParaRPr lang="en-US" sz="1600" dirty="0">
              <a:cs typeface="Calibri"/>
            </a:endParaRPr>
          </a:p>
        </p:txBody>
      </p:sp>
      <p:pic>
        <p:nvPicPr>
          <p:cNvPr id="6" name="Picture 6" descr="A picture containing outdoor, beach, ground, nature&#10;&#10;Description automatically generated">
            <a:extLst>
              <a:ext uri="{FF2B5EF4-FFF2-40B4-BE49-F238E27FC236}">
                <a16:creationId xmlns:a16="http://schemas.microsoft.com/office/drawing/2014/main" id="{E27C0B81-200D-438B-B49A-AE47959DA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4316483"/>
            <a:ext cx="4354284" cy="242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070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9BF38-E612-48D8-8A91-38086BB36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825" y="-111125"/>
            <a:ext cx="10515600" cy="1325563"/>
          </a:xfrm>
        </p:spPr>
        <p:txBody>
          <a:bodyPr/>
          <a:lstStyle/>
          <a:p>
            <a:r>
              <a:rPr lang="en-US" b="1">
                <a:cs typeface="Calibri Light"/>
              </a:rPr>
              <a:t>Converging Implications and Question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82E98-C6A6-4F38-A6AE-976417C8F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775" y="1025525"/>
            <a:ext cx="10515600" cy="56372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cs typeface="Calibri" panose="020F0502020204030204"/>
              </a:rPr>
              <a:t>Issue</a:t>
            </a:r>
            <a:r>
              <a:rPr lang="en-US" dirty="0">
                <a:cs typeface="Calibri" panose="020F0502020204030204"/>
              </a:rPr>
              <a:t>: </a:t>
            </a:r>
            <a:endParaRPr lang="en-US"/>
          </a:p>
          <a:p>
            <a:pPr marL="514350" indent="-514350">
              <a:buAutoNum type="arabicPeriod"/>
            </a:pPr>
            <a:r>
              <a:rPr lang="en-US">
                <a:cs typeface="Calibri" panose="020F0502020204030204"/>
              </a:rPr>
              <a:t>Sea level rise is a detriment to the economic, social, and environmental systems </a:t>
            </a:r>
            <a:r>
              <a:rPr lang="en-US" dirty="0">
                <a:cs typeface="Calibri" panose="020F0502020204030204"/>
              </a:rPr>
              <a:t>present within the city</a:t>
            </a:r>
          </a:p>
          <a:p>
            <a:pPr marL="514350" indent="-514350">
              <a:buAutoNum type="arabicPeriod"/>
            </a:pPr>
            <a:r>
              <a:rPr lang="en-US" dirty="0">
                <a:cs typeface="Calibri" panose="020F0502020204030204"/>
              </a:rPr>
              <a:t>The rate of sea level rise is only predicted to get worse in the future</a:t>
            </a:r>
          </a:p>
          <a:p>
            <a:pPr marL="514350" indent="-514350">
              <a:buAutoNum type="arabicPeriod"/>
            </a:pPr>
            <a:r>
              <a:rPr lang="en-US">
                <a:cs typeface="Calibri" panose="020F0502020204030204"/>
              </a:rPr>
              <a:t>Different populations and neighborhoods are affected differently depending on a</a:t>
            </a:r>
            <a:r>
              <a:rPr lang="en-US" dirty="0">
                <a:cs typeface="Calibri" panose="020F0502020204030204"/>
              </a:rPr>
              <a:t> number of</a:t>
            </a:r>
            <a:r>
              <a:rPr lang="en-US">
                <a:cs typeface="Calibri" panose="020F0502020204030204"/>
              </a:rPr>
              <a:t> factors, including proximity to water and medical facilities, genetic predispositions, per capita income, etc.  </a:t>
            </a:r>
            <a:endParaRPr lang="en-US" dirty="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>
                <a:cs typeface="Calibri" panose="020F0502020204030204"/>
              </a:rPr>
              <a:t>City does not have many climate adaption strategies planned, or in-place, to help prevent or remediate damage </a:t>
            </a:r>
            <a:endParaRPr lang="en-US" dirty="0"/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b="1">
                <a:cs typeface="Calibri" panose="020F0502020204030204"/>
              </a:rPr>
              <a:t>Question</a:t>
            </a:r>
            <a:r>
              <a:rPr lang="en-US">
                <a:cs typeface="Calibri" panose="020F0502020204030204"/>
              </a:rPr>
              <a:t>: "Which neighborhoods in Los Angeles County are disproportionately vulnerable to sea level rise?" 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72400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DEA08-292D-4A11-8E1E-B96EDBBC3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825" y="-82550"/>
            <a:ext cx="10515600" cy="1325563"/>
          </a:xfrm>
        </p:spPr>
        <p:txBody>
          <a:bodyPr/>
          <a:lstStyle/>
          <a:p>
            <a:r>
              <a:rPr lang="en-US" b="1">
                <a:cs typeface="Calibri Light"/>
              </a:rPr>
              <a:t>Project Idea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F5FCB-9050-4B30-9B67-223C31E66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9061" y="172128"/>
            <a:ext cx="6800850" cy="68659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cs typeface="Calibri" panose="020F0502020204030204"/>
              </a:rPr>
              <a:t>Question</a:t>
            </a:r>
            <a:r>
              <a:rPr lang="en-US" dirty="0">
                <a:cs typeface="Calibri" panose="020F0502020204030204"/>
              </a:rPr>
              <a:t> (cont.): "</a:t>
            </a:r>
            <a:r>
              <a:rPr lang="en-US" dirty="0">
                <a:ea typeface="+mn-lt"/>
                <a:cs typeface="+mn-lt"/>
              </a:rPr>
              <a:t>Which neighborhoods in Los Angeles </a:t>
            </a:r>
            <a:r>
              <a:rPr lang="en-US">
                <a:ea typeface="+mn-lt"/>
                <a:cs typeface="+mn-lt"/>
              </a:rPr>
              <a:t>County are disproportionately vulnerable to sea level rise?"</a:t>
            </a:r>
          </a:p>
          <a:p>
            <a:pPr marL="0" indent="0">
              <a:buNone/>
            </a:pPr>
            <a:r>
              <a:rPr lang="en-US" b="1" dirty="0">
                <a:cs typeface="Calibri" panose="020F0502020204030204"/>
              </a:rPr>
              <a:t>Idea Conception</a:t>
            </a:r>
            <a:r>
              <a:rPr lang="en-US" dirty="0">
                <a:cs typeface="Calibri" panose="020F0502020204030204"/>
              </a:rPr>
              <a:t>: Inspired by Philly's Heat Vulnerability Index and U.S.C.'s Sea Level Vulnerability Study, </a:t>
            </a:r>
            <a:r>
              <a:rPr lang="en-US">
                <a:ea typeface="+mn-lt"/>
                <a:cs typeface="+mn-lt"/>
              </a:rPr>
              <a:t>which both calculate "vulnerability" in a holistic way </a:t>
            </a: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Deliverables</a:t>
            </a:r>
            <a:r>
              <a:rPr lang="en-US">
                <a:ea typeface="+mn-lt"/>
                <a:cs typeface="+mn-lt"/>
              </a:rPr>
              <a:t>: </a:t>
            </a:r>
          </a:p>
          <a:p>
            <a:pPr marL="514350" indent="-514350">
              <a:buAutoNum type="arabicPeriod"/>
            </a:pPr>
            <a:r>
              <a:rPr lang="en-US">
                <a:ea typeface="+mn-lt"/>
                <a:cs typeface="+mn-lt"/>
              </a:rPr>
              <a:t>Maps showing spatial arrangement of vulnerability that highlights most at-risk communities </a:t>
            </a:r>
          </a:p>
          <a:p>
            <a:pPr marL="514350" indent="-514350">
              <a:buAutoNum type="arabicPeriod"/>
            </a:pPr>
            <a:r>
              <a:rPr lang="en-US">
                <a:ea typeface="+mn-lt"/>
                <a:cs typeface="+mn-lt"/>
              </a:rPr>
              <a:t>Data-driven policy report informing the City of its most vulnerable areas in order to optimize the allocation of possible climate-adaption strategies </a:t>
            </a:r>
            <a:endParaRPr lang="en-US">
              <a:cs typeface="Calibri" panose="020F0502020204030204"/>
            </a:endParaRPr>
          </a:p>
        </p:txBody>
      </p:sp>
      <p:pic>
        <p:nvPicPr>
          <p:cNvPr id="5" name="Picture 5" descr="Map&#10;&#10;Description automatically generated">
            <a:extLst>
              <a:ext uri="{FF2B5EF4-FFF2-40B4-BE49-F238E27FC236}">
                <a16:creationId xmlns:a16="http://schemas.microsoft.com/office/drawing/2014/main" id="{477447CA-125E-4262-98A9-707D2E990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15" y="1219840"/>
            <a:ext cx="5440166" cy="47693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68F6FF-8243-474F-B7D0-7806EAFD6C84}"/>
              </a:ext>
            </a:extLst>
          </p:cNvPr>
          <p:cNvSpPr txBox="1"/>
          <p:nvPr/>
        </p:nvSpPr>
        <p:spPr>
          <a:xfrm>
            <a:off x="4174" y="6194353"/>
            <a:ext cx="391616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>
                <a:cs typeface="Calibri"/>
              </a:rPr>
              <a:t>Philly's Heat Vulnerability Index ArcGIS interface, idea for map deliverable </a:t>
            </a:r>
          </a:p>
        </p:txBody>
      </p:sp>
    </p:spTree>
    <p:extLst>
      <p:ext uri="{BB962C8B-B14F-4D97-AF65-F5344CB8AC3E}">
        <p14:creationId xmlns:p14="http://schemas.microsoft.com/office/powerpoint/2010/main" val="1963336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1BA04-2796-409B-8043-A34887ED3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62" y="-62965"/>
            <a:ext cx="10515600" cy="1325563"/>
          </a:xfrm>
        </p:spPr>
        <p:txBody>
          <a:bodyPr/>
          <a:lstStyle/>
          <a:p>
            <a:r>
              <a:rPr lang="en-US" b="1">
                <a:cs typeface="Calibri Light"/>
              </a:rPr>
              <a:t>Method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7B0E0-FBFF-4203-BA79-E8488F95D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322" y="870985"/>
            <a:ext cx="11820525" cy="584676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500" b="1">
                <a:cs typeface="Calibri"/>
              </a:rPr>
              <a:t>Data</a:t>
            </a:r>
            <a:r>
              <a:rPr lang="en-US" sz="2500">
                <a:cs typeface="Calibri"/>
              </a:rPr>
              <a:t>: </a:t>
            </a:r>
          </a:p>
          <a:p>
            <a:pPr marL="514350" indent="-514350">
              <a:buAutoNum type="arabicPeriod"/>
            </a:pPr>
            <a:r>
              <a:rPr lang="en-US" sz="2500">
                <a:cs typeface="Calibri"/>
              </a:rPr>
              <a:t>Scrape census tract demographic data from American Community Survey API to assess neighborhood social health (how economically and socially vulnerable) </a:t>
            </a:r>
          </a:p>
          <a:p>
            <a:pPr marL="971550" lvl="1"/>
            <a:r>
              <a:rPr lang="en-US" sz="2500">
                <a:cs typeface="Calibri"/>
              </a:rPr>
              <a:t>Perhaps historical disenfranchisement data- like redlining- or infrastructure/sewage system status data to see if any communities have additional obstacles to overcome that may not be overt</a:t>
            </a:r>
          </a:p>
          <a:p>
            <a:pPr marL="514350" indent="-514350">
              <a:buAutoNum type="arabicPeriod"/>
            </a:pPr>
            <a:r>
              <a:rPr lang="en-US" sz="2500">
                <a:cs typeface="Calibri"/>
              </a:rPr>
              <a:t>Raster data/DEM to determine elevation and land-use (how physically vulnerable); yet to find source to use</a:t>
            </a:r>
          </a:p>
          <a:p>
            <a:pPr marL="514350" indent="-514350">
              <a:buAutoNum type="arabicPeriod"/>
            </a:pPr>
            <a:r>
              <a:rPr lang="en-US" sz="2500">
                <a:cs typeface="Calibri"/>
              </a:rPr>
              <a:t>Historic and current sea level rise and damage data from National Oceanic and Atmospheric Administration </a:t>
            </a:r>
          </a:p>
          <a:p>
            <a:pPr marL="514350" indent="-514350">
              <a:buAutoNum type="arabicPeriod"/>
            </a:pPr>
            <a:r>
              <a:rPr lang="en-US" sz="2500">
                <a:cs typeface="Calibri"/>
              </a:rPr>
              <a:t>Spatial features/proximity data (distance to water, nearest medical facility, Ballona Wetlands Ecological Reserve, structural community asset/landmark) using basic point and polygon data </a:t>
            </a:r>
          </a:p>
          <a:p>
            <a:pPr marL="0" indent="0">
              <a:buNone/>
            </a:pPr>
            <a:r>
              <a:rPr lang="en-US" sz="2500" b="1" dirty="0">
                <a:cs typeface="Calibri"/>
              </a:rPr>
              <a:t>Vulnerability Index Calculation</a:t>
            </a:r>
            <a:r>
              <a:rPr lang="en-US" sz="2500" dirty="0">
                <a:cs typeface="Calibri"/>
              </a:rPr>
              <a:t>: Create a model to calculate general neighborhood </a:t>
            </a:r>
            <a:r>
              <a:rPr lang="en-US" sz="2500">
                <a:cs typeface="Calibri"/>
              </a:rPr>
              <a:t>vulnerability (arbitrary range of values can then be classified into different vulnerability rankings) using </a:t>
            </a:r>
            <a:r>
              <a:rPr lang="en-US" sz="2500" dirty="0">
                <a:cs typeface="Calibri"/>
              </a:rPr>
              <a:t>the factors listed above </a:t>
            </a:r>
          </a:p>
          <a:p>
            <a:pPr marL="0" indent="0">
              <a:buNone/>
            </a:pPr>
            <a:r>
              <a:rPr lang="en-US" sz="2500" b="1" dirty="0">
                <a:cs typeface="Calibri"/>
              </a:rPr>
              <a:t>Vulnerability Index Score Validation</a:t>
            </a:r>
            <a:r>
              <a:rPr lang="en-US" dirty="0">
                <a:cs typeface="Calibri"/>
              </a:rPr>
              <a:t>: </a:t>
            </a:r>
            <a:r>
              <a:rPr lang="en-US" sz="2500" dirty="0">
                <a:cs typeface="Calibri"/>
              </a:rPr>
              <a:t>Inform the decision to use/take-out/weigh certain feature </a:t>
            </a:r>
            <a:r>
              <a:rPr lang="en-US" sz="2500">
                <a:cs typeface="Calibri"/>
              </a:rPr>
              <a:t>coefficients based on features and findings included in the Sea Level Vulnerability Study  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4117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36BC9-94B5-4488-86FD-7D29C93FB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" y="-34925"/>
            <a:ext cx="10515600" cy="1325563"/>
          </a:xfrm>
        </p:spPr>
        <p:txBody>
          <a:bodyPr/>
          <a:lstStyle/>
          <a:p>
            <a:r>
              <a:rPr lang="en-US" b="1">
                <a:cs typeface="Calibri Light"/>
              </a:rPr>
              <a:t>Next Steps</a:t>
            </a:r>
            <a:r>
              <a:rPr lang="en-US">
                <a:cs typeface="Calibri Light"/>
              </a:rPr>
              <a:t> </a:t>
            </a:r>
            <a:endParaRPr lang="en-US"/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D93A4975-3825-4A17-817A-DD72D411CE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1406" y="920750"/>
            <a:ext cx="5561013" cy="558006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B4F1FE-95B2-45E6-B1D5-F014DE46F1CF}"/>
              </a:ext>
            </a:extLst>
          </p:cNvPr>
          <p:cNvSpPr txBox="1"/>
          <p:nvPr/>
        </p:nvSpPr>
        <p:spPr>
          <a:xfrm>
            <a:off x="7229475" y="628650"/>
            <a:ext cx="4419600" cy="66325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b="1">
                <a:cs typeface="Calibri"/>
              </a:rPr>
              <a:t>So Far</a:t>
            </a:r>
            <a:r>
              <a:rPr lang="en-US" sz="2500">
                <a:cs typeface="Calibri"/>
              </a:rPr>
              <a:t>: </a:t>
            </a:r>
          </a:p>
          <a:p>
            <a:pPr marL="342900" indent="-342900">
              <a:buFont typeface="Arial"/>
              <a:buChar char="•"/>
            </a:pPr>
            <a:r>
              <a:rPr lang="en-US" sz="2500">
                <a:cs typeface="Calibri"/>
              </a:rPr>
              <a:t>In-depth research on topic (global context, local context, predicted effects, possible adaption strategies, what factors are most important in calculating </a:t>
            </a:r>
            <a:r>
              <a:rPr lang="en-US" sz="2500" dirty="0">
                <a:cs typeface="Calibri"/>
              </a:rPr>
              <a:t>risk score)</a:t>
            </a:r>
          </a:p>
          <a:p>
            <a:pPr marL="342900" indent="-342900">
              <a:buFont typeface="Arial"/>
              <a:buChar char="•"/>
            </a:pPr>
            <a:r>
              <a:rPr lang="en-US" sz="2500">
                <a:cs typeface="Calibri"/>
              </a:rPr>
              <a:t>Already have a bunch of sources to cite from for my paper</a:t>
            </a:r>
          </a:p>
          <a:p>
            <a:r>
              <a:rPr lang="en-US" sz="2500" b="1">
                <a:cs typeface="Calibri"/>
              </a:rPr>
              <a:t>Next Steps</a:t>
            </a:r>
            <a:r>
              <a:rPr lang="en-US" sz="2500">
                <a:cs typeface="Calibri"/>
              </a:rPr>
              <a:t>: </a:t>
            </a:r>
          </a:p>
          <a:p>
            <a:pPr marL="342900" indent="-342900">
              <a:buFont typeface="Arial"/>
              <a:buChar char="•"/>
            </a:pPr>
            <a:r>
              <a:rPr lang="en-US" sz="2500">
                <a:cs typeface="Calibri"/>
              </a:rPr>
              <a:t>Finalize data collection </a:t>
            </a:r>
            <a:endParaRPr lang="en-US" sz="2500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500">
                <a:cs typeface="Calibri"/>
              </a:rPr>
              <a:t>Load and join data </a:t>
            </a:r>
            <a:endParaRPr lang="en-US" sz="2500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500">
                <a:cs typeface="Calibri"/>
              </a:rPr>
              <a:t>Run model and produce map of vulnerability index by census tract </a:t>
            </a:r>
            <a:endParaRPr lang="en-US" sz="2500" dirty="0">
              <a:cs typeface="Calibri"/>
            </a:endParaRPr>
          </a:p>
          <a:p>
            <a:endParaRPr lang="en-US" sz="25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4705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Predicting Sea Level Rise Vulnerability in Los Angeles</vt:lpstr>
      <vt:lpstr>Context </vt:lpstr>
      <vt:lpstr>Los Angeles' Situation Pt. 1: Economy  </vt:lpstr>
      <vt:lpstr>Los Angeles' Situation Pt. 2: Social </vt:lpstr>
      <vt:lpstr>Los Angeles' Situation Pt 3: Environmental</vt:lpstr>
      <vt:lpstr>Converging Implications and Question </vt:lpstr>
      <vt:lpstr>Project Idea</vt:lpstr>
      <vt:lpstr>Method</vt:lpstr>
      <vt:lpstr>Next Steps </vt:lpstr>
      <vt:lpstr>                         Thank You!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1419</cp:revision>
  <dcterms:created xsi:type="dcterms:W3CDTF">2022-02-17T15:55:48Z</dcterms:created>
  <dcterms:modified xsi:type="dcterms:W3CDTF">2022-02-17T22:42:41Z</dcterms:modified>
</cp:coreProperties>
</file>

<file path=docProps/thumbnail.jpeg>
</file>